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Open Sans Light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OpenSansLight-regular.fntdata"/><Relationship Id="rId41" Type="http://schemas.openxmlformats.org/officeDocument/2006/relationships/slide" Target="slides/slide36.xml"/><Relationship Id="rId44" Type="http://schemas.openxmlformats.org/officeDocument/2006/relationships/font" Target="fonts/OpenSansLight-italic.fntdata"/><Relationship Id="rId43" Type="http://schemas.openxmlformats.org/officeDocument/2006/relationships/font" Target="fonts/OpenSansLight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OpenSans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69689d4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69689d4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70e65863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70e65863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7d3c9fa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7d3c9fa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7d3c9fa0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7d3c9fa0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7d3c9fa0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7d3c9fa0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7d3c9fa0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7d3c9fa0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7d3c9fa0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7d3c9fa0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7d3c9fa0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7d3c9fa0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7d3c9fa0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7d3c9fa0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6800c4d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6800c4d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6799b7d6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6799b7d6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366177e5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366177e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6799b7d6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6799b7d6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6799b7d6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6799b7d6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799b7d6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6799b7d6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799b7d6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6799b7d6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7a6c3d2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7a6c3d2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7a6c3d20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7a6c3d20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7a6c3d20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7a6c3d20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7a6c3d20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7a6c3d20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7476063c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7476063c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70e65863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70e65863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70e65863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70e65863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7476063c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7476063c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6799b7d6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6799b7d6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6799b7d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6799b7d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6799b7d6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6799b7d6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7476063c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7476063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6800c4d5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6800c4d5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56a43e570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56a43e570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366177e5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366177e5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70e65863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70e6586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70e658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70e658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70e65863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70e65863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70e65863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70e65863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7476063c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7476063c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09500" y="104713"/>
            <a:ext cx="6467700" cy="24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latin typeface="Times New Roman"/>
                <a:ea typeface="Times New Roman"/>
                <a:cs typeface="Times New Roman"/>
                <a:sym typeface="Times New Roman"/>
              </a:rPr>
              <a:t>R Champions</a:t>
            </a:r>
            <a:endParaRPr sz="7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09500" y="2592788"/>
            <a:ext cx="6467700" cy="1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Omar Ahmouda, Leona Bell, Helen Chu, Hoai Do, Delaney Smith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BANA 4080 - Homework 3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Australian Weather Data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623400" y="281225"/>
            <a:ext cx="79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Partitioning the Data</a:t>
            </a:r>
            <a:endParaRPr sz="45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683050" y="1270650"/>
            <a:ext cx="50445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The training and validation sets were created from the model by training the model on 15% of the data. The validation set will evaluate the model with the remaining 85% of the data.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3128" l="1009" r="0" t="0"/>
          <a:stretch/>
        </p:blipFill>
        <p:spPr>
          <a:xfrm>
            <a:off x="778675" y="2639400"/>
            <a:ext cx="6476150" cy="10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271400" y="3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00" y="960588"/>
            <a:ext cx="5652301" cy="15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6120551" y="1674425"/>
            <a:ext cx="289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Below are t</a:t>
            </a:r>
            <a:r>
              <a:rPr lang="en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 first 14 coefficients of the full logit model using `glm()` function with `binomial` method</a:t>
            </a:r>
            <a:endParaRPr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488" y="2630463"/>
            <a:ext cx="7423677" cy="199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287525" y="0"/>
            <a:ext cx="436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330750" y="4475375"/>
            <a:ext cx="86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list of non-significant predictors: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MinTemp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MaxTemp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Evaporation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Humidity3pm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Cloud9am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Location_Albany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Location_AliceSprings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WindGustDir 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NE, NNE, NNW, NW, S, SW, W, WNW, WSW, ENE, ESE, N, and NNW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most of the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WindDir9am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1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50" y="833013"/>
            <a:ext cx="6773465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50" y="1301029"/>
            <a:ext cx="3870577" cy="317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827" y="1301029"/>
            <a:ext cx="3698551" cy="317434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4782500" y="292675"/>
            <a:ext cx="357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Significance of predictors at 95% confidence level</a:t>
            </a:r>
            <a:endParaRPr sz="11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271400" y="3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-132400" y="4547700"/>
            <a:ext cx="892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list of non-significant predictors: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WindDir3pm 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N, NE, NNE, NNW, NW, S, SE, SSE, SW, W, WNW, and WSW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RainToday_Yes</a:t>
            </a: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1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01" y="795550"/>
            <a:ext cx="4201800" cy="365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4707625" y="337575"/>
            <a:ext cx="357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Significance of predictors at 95% confidence level</a:t>
            </a:r>
            <a:endParaRPr sz="11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271400" y="3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410375" y="3380650"/>
            <a:ext cx="5281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Construct the confusion matrix with the threshold of 0.5 resulting in 84.59% accuracy </a:t>
            </a:r>
            <a:r>
              <a:rPr lang="en" sz="13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accompanies</a:t>
            </a:r>
            <a:r>
              <a:rPr lang="en" sz="13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with 53.42% sensitivity and 93.77% specificity.</a:t>
            </a:r>
            <a:endParaRPr sz="13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0.5 cut-off is significantly efficient in detecting the day with no rain, but the sensitivity should be more focused on, since bringing an umbrella is more </a:t>
            </a:r>
            <a:r>
              <a:rPr lang="en" sz="13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comfortable</a:t>
            </a:r>
            <a:r>
              <a:rPr lang="en" sz="13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than getting wet.</a:t>
            </a:r>
            <a:endParaRPr sz="13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75" y="1228750"/>
            <a:ext cx="5541699" cy="20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199" y="508088"/>
            <a:ext cx="2687434" cy="378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337800" y="755350"/>
            <a:ext cx="407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Confusion matrix on predicted results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271400" y="3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298775" y="3712100"/>
            <a:ext cx="818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the `gains` package and `gains` function to create lift chart and decile-wise lift chart</a:t>
            </a:r>
            <a:endParaRPr sz="13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5" y="1184424"/>
            <a:ext cx="7920502" cy="238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311700" y="758975"/>
            <a:ext cx="407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Lift chart and Decile-wise lift chart </a:t>
            </a: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 predicted results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271400" y="1376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3168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sz="1620"/>
          </a:p>
        </p:txBody>
      </p:sp>
      <p:sp>
        <p:nvSpPr>
          <p:cNvPr id="171" name="Google Shape;171;p28"/>
          <p:cNvSpPr txBox="1"/>
          <p:nvPr/>
        </p:nvSpPr>
        <p:spPr>
          <a:xfrm>
            <a:off x="64688" y="3632850"/>
            <a:ext cx="478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 Light"/>
              <a:buChar char="●"/>
            </a:pP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chart shows us that if we selected the 40,000 most likely rainy days based on this model, we would correctly identify 1500 of them.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 Light"/>
              <a:buChar char="●"/>
            </a:pP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If we randomly classified 40,000 tomorrow day with rain, we would only be right for 750 days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311700" y="682775"/>
            <a:ext cx="407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Lift chart and Decile-wise lift chart on predicted results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74" y="935100"/>
            <a:ext cx="3484574" cy="274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500" y="606575"/>
            <a:ext cx="3230625" cy="28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4682775" y="3634175"/>
            <a:ext cx="451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 Light"/>
              <a:buChar char="●"/>
            </a:pP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top 10% of most likely 1s will generate 4 times as many corrected 1s than randomly selecting.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 Light"/>
              <a:buChar char="●"/>
            </a:pP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proportion is 2.3, 1.5 respectively for the top 20% and 30%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 Light"/>
              <a:buChar char="●"/>
            </a:pP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percentile 40 performs as the same level as randomly </a:t>
            </a: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choosing</a:t>
            </a: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the bottom half of our full model more poorly than random classifying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271400" y="3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644950" y="4171850"/>
            <a:ext cx="40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50" y="851212"/>
            <a:ext cx="6458376" cy="8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4">
            <a:alphaModFix/>
          </a:blip>
          <a:srcRect b="13363" l="21558" r="18589" t="12020"/>
          <a:stretch/>
        </p:blipFill>
        <p:spPr>
          <a:xfrm>
            <a:off x="349750" y="3601175"/>
            <a:ext cx="1193150" cy="4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5">
            <a:alphaModFix/>
          </a:blip>
          <a:srcRect b="0" l="8140" r="6081" t="0"/>
          <a:stretch/>
        </p:blipFill>
        <p:spPr>
          <a:xfrm>
            <a:off x="4675900" y="3601175"/>
            <a:ext cx="12738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788" y="1779638"/>
            <a:ext cx="7077898" cy="17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4572000" y="4075525"/>
            <a:ext cx="407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Holding the all predictors at constant value except the </a:t>
            </a:r>
            <a:r>
              <a:rPr b="1"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RainToday_Yes</a:t>
            </a: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 probability of getting rain tomorrow over the probability of a dry day tomorrow is 1.52.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 txBox="1"/>
          <p:nvPr/>
        </p:nvSpPr>
        <p:spPr>
          <a:xfrm>
            <a:off x="315475" y="4090975"/>
            <a:ext cx="357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Holding the all predictors at constant value except the </a:t>
            </a:r>
            <a:r>
              <a:rPr b="1" i="1"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Humidity3pm</a:t>
            </a:r>
            <a:r>
              <a:rPr lang="en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 probability of getting rain tomorrow over the probability of a dry day tomorrow is 1.05 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20">
                <a:latin typeface="Times New Roman"/>
                <a:ea typeface="Times New Roman"/>
                <a:cs typeface="Times New Roman"/>
                <a:sym typeface="Times New Roman"/>
              </a:rPr>
              <a:t>Finding The Best Reduced Models</a:t>
            </a:r>
            <a:endParaRPr sz="35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5206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49">
                <a:latin typeface="Open Sans Light"/>
                <a:ea typeface="Open Sans Light"/>
                <a:cs typeface="Open Sans Light"/>
                <a:sym typeface="Open Sans Light"/>
              </a:rPr>
              <a:t>First, the selection process was carried out with no removal of any predictors. However, it is visibly noticeable that the </a:t>
            </a:r>
            <a:r>
              <a:rPr i="1" lang="en" sz="1849">
                <a:latin typeface="Open Sans Light"/>
                <a:ea typeface="Open Sans Light"/>
                <a:cs typeface="Open Sans Light"/>
                <a:sym typeface="Open Sans Light"/>
              </a:rPr>
              <a:t>WindGustDir</a:t>
            </a:r>
            <a:r>
              <a:rPr lang="en" sz="1849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849">
                <a:latin typeface="Open Sans Light"/>
                <a:ea typeface="Open Sans Light"/>
                <a:cs typeface="Open Sans Light"/>
                <a:sym typeface="Open Sans Light"/>
              </a:rPr>
              <a:t>WindDir9am </a:t>
            </a:r>
            <a:r>
              <a:rPr lang="en" sz="1849"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i="1" lang="en" sz="1849">
                <a:latin typeface="Open Sans Light"/>
                <a:ea typeface="Open Sans Light"/>
                <a:cs typeface="Open Sans Light"/>
                <a:sym typeface="Open Sans Light"/>
              </a:rPr>
              <a:t>WindDir3pm </a:t>
            </a:r>
            <a:r>
              <a:rPr lang="en" sz="1849">
                <a:latin typeface="Open Sans Light"/>
                <a:ea typeface="Open Sans Light"/>
                <a:cs typeface="Open Sans Light"/>
                <a:sym typeface="Open Sans Light"/>
              </a:rPr>
              <a:t>carries the least significance. </a:t>
            </a:r>
            <a:r>
              <a:rPr b="1" lang="en" sz="1849">
                <a:latin typeface="Open Sans"/>
                <a:ea typeface="Open Sans"/>
                <a:cs typeface="Open Sans"/>
                <a:sym typeface="Open Sans"/>
              </a:rPr>
              <a:t>Therefore, to find the best model, they were removed. </a:t>
            </a:r>
            <a:endParaRPr b="1" sz="1849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4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4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4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49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49">
                <a:latin typeface="Open Sans Light"/>
                <a:ea typeface="Open Sans Light"/>
                <a:cs typeface="Open Sans Light"/>
                <a:sym typeface="Open Sans Light"/>
              </a:rPr>
              <a:t>( Above is a sample table of significance of the </a:t>
            </a:r>
            <a:r>
              <a:rPr i="1" lang="en" sz="1849">
                <a:latin typeface="Open Sans Light"/>
                <a:ea typeface="Open Sans Light"/>
                <a:cs typeface="Open Sans Light"/>
                <a:sym typeface="Open Sans Light"/>
              </a:rPr>
              <a:t>WindGustDir</a:t>
            </a:r>
            <a:r>
              <a:rPr lang="en" sz="1849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849">
                <a:latin typeface="Open Sans Light"/>
                <a:ea typeface="Open Sans Light"/>
                <a:cs typeface="Open Sans Light"/>
                <a:sym typeface="Open Sans Light"/>
              </a:rPr>
              <a:t>WindDir9am </a:t>
            </a:r>
            <a:r>
              <a:rPr lang="en" sz="1849"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i="1" lang="en" sz="1849">
                <a:latin typeface="Open Sans Light"/>
                <a:ea typeface="Open Sans Light"/>
                <a:cs typeface="Open Sans Light"/>
                <a:sym typeface="Open Sans Light"/>
              </a:rPr>
              <a:t>WindDir3pm </a:t>
            </a:r>
            <a:r>
              <a:rPr lang="en" sz="1849">
                <a:latin typeface="Open Sans Light"/>
                <a:ea typeface="Open Sans Light"/>
                <a:cs typeface="Open Sans Light"/>
                <a:sym typeface="Open Sans Light"/>
              </a:rPr>
              <a:t>predictors from forward selection )</a:t>
            </a:r>
            <a:endParaRPr sz="1849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49">
                <a:latin typeface="Open Sans"/>
                <a:ea typeface="Open Sans"/>
                <a:cs typeface="Open Sans"/>
                <a:sym typeface="Open Sans"/>
              </a:rPr>
              <a:t>Removal Code:</a:t>
            </a:r>
            <a:endParaRPr b="1" sz="1849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49">
                <a:latin typeface="Open Sans Light"/>
                <a:ea typeface="Open Sans Light"/>
                <a:cs typeface="Open Sans Light"/>
                <a:sym typeface="Open Sans Light"/>
              </a:rPr>
              <a:t>train.df = subset(train.df, select = -c(19:63))</a:t>
            </a:r>
            <a:endParaRPr sz="1849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49">
                <a:latin typeface="Open Sans Light"/>
                <a:ea typeface="Open Sans Light"/>
                <a:cs typeface="Open Sans Light"/>
                <a:sym typeface="Open Sans Light"/>
              </a:rPr>
              <a:t>valid.df = subset(valid.df, select = -c(19:63))</a:t>
            </a:r>
            <a:endParaRPr sz="1849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88" y="1826702"/>
            <a:ext cx="5049475" cy="12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362650"/>
            <a:ext cx="8520600" cy="8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Two Variable Selection Methods to Find Good Reduced Models: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Backwards Elimination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Open Sans Light"/>
                <a:ea typeface="Open Sans Light"/>
                <a:cs typeface="Open Sans Light"/>
                <a:sym typeface="Open Sans Light"/>
              </a:rPr>
              <a:t>Starts with all predictors with an AIC of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8661.25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00" y="1807275"/>
            <a:ext cx="3615001" cy="306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23400" y="509825"/>
            <a:ext cx="79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endParaRPr sz="45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3400" y="1374550"/>
            <a:ext cx="79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Open Sans Light"/>
                <a:ea typeface="Open Sans Light"/>
                <a:cs typeface="Open Sans Light"/>
                <a:sym typeface="Open Sans Light"/>
              </a:rPr>
              <a:t>The goal is to create models to predict whether it will rain tomorrow, with the models being flexible enough to potentially apply to places outside of Australia.</a:t>
            </a:r>
            <a:endParaRPr sz="2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latin typeface="Times New Roman"/>
                <a:ea typeface="Times New Roman"/>
                <a:cs typeface="Times New Roman"/>
                <a:sym typeface="Times New Roman"/>
              </a:rPr>
              <a:t>Backwards Elimination</a:t>
            </a:r>
            <a:endParaRPr sz="3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latin typeface="Open Sans Light"/>
                <a:ea typeface="Open Sans Light"/>
                <a:cs typeface="Open Sans Light"/>
                <a:sym typeface="Open Sans Light"/>
              </a:rPr>
              <a:t>The last best predictor to keep is Month_12 with the AIC score of </a:t>
            </a:r>
            <a:r>
              <a:rPr b="1" lang="en" sz="1700">
                <a:latin typeface="Open Sans"/>
                <a:ea typeface="Open Sans"/>
                <a:cs typeface="Open Sans"/>
                <a:sym typeface="Open Sans"/>
              </a:rPr>
              <a:t>8653.67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8" y="1587425"/>
            <a:ext cx="4865425" cy="29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825" y="1587437"/>
            <a:ext cx="3396475" cy="26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>
                <a:latin typeface="Times New Roman"/>
                <a:ea typeface="Times New Roman"/>
                <a:cs typeface="Times New Roman"/>
                <a:sym typeface="Times New Roman"/>
              </a:rPr>
              <a:t>Backwards Elimination Results</a:t>
            </a:r>
            <a:r>
              <a:rPr lang="en" sz="262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6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75" y="1233100"/>
            <a:ext cx="8349050" cy="28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latin typeface="Times New Roman"/>
                <a:ea typeface="Times New Roman"/>
                <a:cs typeface="Times New Roman"/>
                <a:sym typeface="Times New Roman"/>
              </a:rPr>
              <a:t>Backwards Elimination Variable Significance</a:t>
            </a:r>
            <a:endParaRPr sz="3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77" y="1130700"/>
            <a:ext cx="4049074" cy="34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375" y="1136076"/>
            <a:ext cx="4049075" cy="216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>
                <a:latin typeface="Times New Roman"/>
                <a:ea typeface="Times New Roman"/>
                <a:cs typeface="Times New Roman"/>
                <a:sym typeface="Times New Roman"/>
              </a:rPr>
              <a:t>Stepwise Regression </a:t>
            </a:r>
            <a:endParaRPr sz="37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Stepwise Regression starts with an empty model with an AIC of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13415.34.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Similar to Backwards Elimination, it stops at an AIC of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8653.67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 with </a:t>
            </a:r>
            <a:r>
              <a:rPr i="1" lang="en">
                <a:latin typeface="Open Sans Light"/>
                <a:ea typeface="Open Sans Light"/>
                <a:cs typeface="Open Sans Light"/>
                <a:sym typeface="Open Sans Light"/>
              </a:rPr>
              <a:t>Month_12 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being the last best predictor to add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75" y="1574350"/>
            <a:ext cx="25771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75" y="2911501"/>
            <a:ext cx="7980701" cy="17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445025"/>
            <a:ext cx="8520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4220">
                <a:latin typeface="Times New Roman"/>
                <a:ea typeface="Times New Roman"/>
                <a:cs typeface="Times New Roman"/>
                <a:sym typeface="Times New Roman"/>
              </a:rPr>
              <a:t>Stepwise Regression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5" y="1228675"/>
            <a:ext cx="317525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575" y="1228675"/>
            <a:ext cx="4880700" cy="29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4">
                <a:latin typeface="Times New Roman"/>
                <a:ea typeface="Times New Roman"/>
                <a:cs typeface="Times New Roman"/>
                <a:sym typeface="Times New Roman"/>
              </a:rPr>
              <a:t>Stepwise Regression Results</a:t>
            </a:r>
            <a:r>
              <a:rPr lang="en"/>
              <a:t> </a:t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25" y="1152550"/>
            <a:ext cx="8131500" cy="29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020">
                <a:latin typeface="Times New Roman"/>
                <a:ea typeface="Times New Roman"/>
                <a:cs typeface="Times New Roman"/>
                <a:sym typeface="Times New Roman"/>
              </a:rPr>
              <a:t>Stepwise Regression Variable Significance</a:t>
            </a:r>
            <a:endParaRPr sz="3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33300"/>
            <a:ext cx="3797922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425" y="1133300"/>
            <a:ext cx="4612624" cy="22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220">
                <a:latin typeface="Times New Roman"/>
                <a:ea typeface="Times New Roman"/>
                <a:cs typeface="Times New Roman"/>
                <a:sym typeface="Times New Roman"/>
              </a:rPr>
              <a:t>Best Model</a:t>
            </a:r>
            <a:endParaRPr sz="3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11700" y="1123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As with Backwards Elimination, Stepwise Regression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also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shows a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18-predictor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model as the best model with an AIC of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8653.67.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Best Predictors: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Backwards Elimination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-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MaxTemp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Sunshine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WindGustSpeed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WindSpeed9am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WindSpeed3pm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Humidity3pm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Pressure3pm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Cloud3pm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Location_Brisbane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RainToday_Yes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Month_4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Month_5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Month_6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Month_7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Month_8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Month_9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Month_10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Month_11</a:t>
            </a:r>
            <a:endParaRPr i="1"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Stepwise Regression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-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Humidity3pm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WindGustSpeed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Pressure3pm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Sunshine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RainToday_Yes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Cloud3pm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WindSpeed3pm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WindSpeed9am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Location_Brisbane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Month_7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MaxTemp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Month_8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Month_9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Month_5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Month_4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Month_6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Month_10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Month_11</a:t>
            </a:r>
            <a:endParaRPr i="1"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Compared to backwards elimination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, stepwise tended to add the most useful predictors first. 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Overall, 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because we see that </a:t>
            </a: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RainToday_Yes 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is a significant predictor in both selection methods,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we can say 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RainToday is a useful predictor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 for whether it rains tomorrow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11700" y="426725"/>
            <a:ext cx="8520600" cy="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endParaRPr sz="4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311700" y="1340200"/>
            <a:ext cx="8520600" cy="26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Just to double check our work, to see which selection methods should be chosen as our top two, forward selection also took place. 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71000" y="491725"/>
            <a:ext cx="79647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3520">
                <a:latin typeface="Times New Roman"/>
                <a:ea typeface="Times New Roman"/>
                <a:cs typeface="Times New Roman"/>
                <a:sym typeface="Times New Roman"/>
              </a:rPr>
              <a:t>Forward Selection - Start</a:t>
            </a:r>
            <a:endParaRPr sz="33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430650" y="1267600"/>
            <a:ext cx="8350200" cy="3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Our forward selection starts with an empty model with an AIC of </a:t>
            </a: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13415.34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75" y="1816802"/>
            <a:ext cx="2508725" cy="299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875" y="1818021"/>
            <a:ext cx="3879764" cy="26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3400" y="281225"/>
            <a:ext cx="79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EDA: Data Definitions</a:t>
            </a:r>
            <a:endParaRPr sz="45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63" y="1061225"/>
            <a:ext cx="5950422" cy="37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11700" y="445025"/>
            <a:ext cx="85206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Forward Selection - End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It continues to add more variables, with Month_12 being the last best predictor to add to the model. The lowest AIC score from forward selection is </a:t>
            </a: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8655.07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 sz="1400"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25" y="1899595"/>
            <a:ext cx="5738474" cy="27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Forward Selection Results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0" y="1307775"/>
            <a:ext cx="8044275" cy="27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Forward Selection Variable Significance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258738"/>
            <a:ext cx="4387175" cy="290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276" y="1261075"/>
            <a:ext cx="4062600" cy="30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Forward Selection Best Model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From forward selection, our best model is also a 18-predictor model with an AIC of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8655.07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Compared to Backward Elimination and Stepwise Regression, Forward Selection has the highest AIC, which leaves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Backward Elimination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Stepwise Regression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 to be our best variable selection methods.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4220">
                <a:latin typeface="Times New Roman"/>
                <a:ea typeface="Times New Roman"/>
                <a:cs typeface="Times New Roman"/>
                <a:sym typeface="Times New Roman"/>
              </a:rPr>
              <a:t>Comparison Table and Conclusions</a:t>
            </a:r>
            <a:endParaRPr/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50" y="1239276"/>
            <a:ext cx="8262875" cy="34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4220">
                <a:latin typeface="Times New Roman"/>
                <a:ea typeface="Times New Roman"/>
                <a:cs typeface="Times New Roman"/>
                <a:sym typeface="Times New Roman"/>
              </a:rPr>
              <a:t>Comparison Table and Conclusions</a:t>
            </a:r>
            <a:endParaRPr/>
          </a:p>
        </p:txBody>
      </p:sp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Comparison Table shows that both Stepwise Regression and Backward Elimination have slightly higher Accuracy, Kappa, and Adjusted Accuracy than Forward Selection.</a:t>
            </a:r>
            <a:endParaRPr sz="17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All metrics including AIC are the same for both Stepwise Regression and Backward elimination.</a:t>
            </a:r>
            <a:endParaRPr sz="17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conclusion, while Stepwise Regression added the most significant variables first, and has one of the best classification performance overall, </a:t>
            </a:r>
            <a:r>
              <a:rPr b="1" lang="en"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Backward Elimination</a:t>
            </a:r>
            <a:r>
              <a:rPr lang="en" sz="17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provides us with the best model because it has the lowest AIC from the start to end of the elimination process.</a:t>
            </a:r>
            <a:endParaRPr sz="17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ctrTitle"/>
          </p:nvPr>
        </p:nvSpPr>
        <p:spPr>
          <a:xfrm>
            <a:off x="609500" y="104713"/>
            <a:ext cx="6467700" cy="24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latin typeface="Times New Roman"/>
                <a:ea typeface="Times New Roman"/>
                <a:cs typeface="Times New Roman"/>
                <a:sym typeface="Times New Roman"/>
              </a:rPr>
              <a:t>R Champions</a:t>
            </a:r>
            <a:endParaRPr sz="7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48"/>
          <p:cNvSpPr txBox="1"/>
          <p:nvPr>
            <p:ph idx="1" type="subTitle"/>
          </p:nvPr>
        </p:nvSpPr>
        <p:spPr>
          <a:xfrm>
            <a:off x="609500" y="2592788"/>
            <a:ext cx="6467700" cy="1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Omar Ahmouda, Leona Bell, Helen Chu, Hoai Do, Delaney Smith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BANA 4080 - Homework 3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Australian Weather Data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3400" y="281225"/>
            <a:ext cx="79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EDA: Summary of the Data</a:t>
            </a:r>
            <a:endParaRPr sz="45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553725" y="3753000"/>
            <a:ext cx="8350200" cy="15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87360 Total Observations. 24 variables (16 numeric, 8 categorical)</a:t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764"/>
          <a:stretch/>
        </p:blipFill>
        <p:spPr>
          <a:xfrm>
            <a:off x="625450" y="1230700"/>
            <a:ext cx="8045499" cy="2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623400" y="281225"/>
            <a:ext cx="79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EDA: Summary of the Data</a:t>
            </a:r>
            <a:endParaRPr sz="45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571075" y="3230700"/>
            <a:ext cx="83502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16 numeric variables</a:t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Prominent Missing Data within </a:t>
            </a:r>
            <a:r>
              <a:rPr i="1" lang="en" sz="1400">
                <a:latin typeface="Open Sans Light"/>
                <a:ea typeface="Open Sans Light"/>
                <a:cs typeface="Open Sans Light"/>
                <a:sym typeface="Open Sans Light"/>
              </a:rPr>
              <a:t>Sunshine</a:t>
            </a: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400">
                <a:latin typeface="Open Sans Light"/>
                <a:ea typeface="Open Sans Light"/>
                <a:cs typeface="Open Sans Light"/>
                <a:sym typeface="Open Sans Light"/>
              </a:rPr>
              <a:t>Cloud3pm</a:t>
            </a: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400">
                <a:latin typeface="Open Sans Light"/>
                <a:ea typeface="Open Sans Light"/>
                <a:cs typeface="Open Sans Light"/>
                <a:sym typeface="Open Sans Light"/>
              </a:rPr>
              <a:t>Cloud9am</a:t>
            </a: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400">
                <a:latin typeface="Open Sans Light"/>
                <a:ea typeface="Open Sans Light"/>
                <a:cs typeface="Open Sans Light"/>
                <a:sym typeface="Open Sans Light"/>
              </a:rPr>
              <a:t>Evaporation</a:t>
            </a: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400">
                <a:latin typeface="Open Sans Light"/>
                <a:ea typeface="Open Sans Light"/>
                <a:cs typeface="Open Sans Light"/>
                <a:sym typeface="Open Sans Light"/>
              </a:rPr>
              <a:t>WindGustSpeed</a:t>
            </a:r>
            <a:endParaRPr i="1" sz="1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Positively Skewed Variables: </a:t>
            </a:r>
            <a:r>
              <a:rPr i="1" lang="en" sz="1400">
                <a:latin typeface="Open Sans Light"/>
                <a:ea typeface="Open Sans Light"/>
                <a:cs typeface="Open Sans Light"/>
                <a:sym typeface="Open Sans Light"/>
              </a:rPr>
              <a:t>Rainfall, Evaporation, WindGustSpeed, WindSpeed9am</a:t>
            </a:r>
            <a:endParaRPr i="1" sz="1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Negatively Skewed Variables: </a:t>
            </a:r>
            <a:r>
              <a:rPr i="1" lang="en" sz="1400">
                <a:latin typeface="Open Sans Light"/>
                <a:ea typeface="Open Sans Light"/>
                <a:cs typeface="Open Sans Light"/>
                <a:sym typeface="Open Sans Light"/>
              </a:rPr>
              <a:t>Sunshine</a:t>
            </a:r>
            <a:endParaRPr i="1" sz="1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Some outliers, but none so extreme that it could be considered bad data and be removed</a:t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1068"/>
          <a:stretch/>
        </p:blipFill>
        <p:spPr>
          <a:xfrm>
            <a:off x="667338" y="1364250"/>
            <a:ext cx="7876824" cy="15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623400" y="281225"/>
            <a:ext cx="79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3720">
                <a:latin typeface="Times New Roman"/>
                <a:ea typeface="Times New Roman"/>
                <a:cs typeface="Times New Roman"/>
                <a:sym typeface="Times New Roman"/>
              </a:rPr>
              <a:t>EDA: Relationship between </a:t>
            </a:r>
            <a:r>
              <a:rPr i="1" lang="en" sz="3720">
                <a:latin typeface="Times New Roman"/>
                <a:ea typeface="Times New Roman"/>
                <a:cs typeface="Times New Roman"/>
                <a:sym typeface="Times New Roman"/>
              </a:rPr>
              <a:t>RainToday</a:t>
            </a:r>
            <a:r>
              <a:rPr lang="en" sz="372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" sz="3720">
                <a:latin typeface="Times New Roman"/>
                <a:ea typeface="Times New Roman"/>
                <a:cs typeface="Times New Roman"/>
                <a:sym typeface="Times New Roman"/>
              </a:rPr>
              <a:t>RainTomorrow</a:t>
            </a:r>
            <a:endParaRPr i="1" sz="37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695225" y="1816275"/>
            <a:ext cx="30996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Two-Way Contingency Table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4293" l="0" r="0" t="9832"/>
          <a:stretch/>
        </p:blipFill>
        <p:spPr>
          <a:xfrm>
            <a:off x="732550" y="2238400"/>
            <a:ext cx="2477500" cy="6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166525" y="1816275"/>
            <a:ext cx="30996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Chi-Square Test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700" y="2238412"/>
            <a:ext cx="3825341" cy="6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732550" y="3292150"/>
            <a:ext cx="77553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The null hypothesis is that there is no relationship between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RainToday 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RainTomorrow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However, since the Two-Way Contingency Table and Chi-Square Test show a p-value of less than 0.05, then we reject the null hypothesis and conclude that there is a relationship between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RainToday 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RainTomorrow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. These two variables are dependent.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Therefore, whether it rains today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might be a useful predictor for if it rains tomorrow.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623400" y="281225"/>
            <a:ext cx="79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EDA: Correlation Matrix</a:t>
            </a:r>
            <a:endParaRPr sz="45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698050" y="1328025"/>
            <a:ext cx="3099600" cy="3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Strong Positive Correlations: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-"/>
            </a:pP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MinTemp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 with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MaxTemp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Temp9am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, and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Temp3pm</a:t>
            </a:r>
            <a:endParaRPr i="1"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-"/>
            </a:pP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MaxTemp 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with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Temp9am 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Temp3pm</a:t>
            </a:r>
            <a:endParaRPr i="1"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-"/>
            </a:pP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Pressure9am 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with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Pressure3pm</a:t>
            </a:r>
            <a:endParaRPr i="1"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-"/>
            </a:pP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Temp9am 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with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Temp3pm</a:t>
            </a:r>
            <a:endParaRPr i="1"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Strong Negative Correlations: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-"/>
            </a:pP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Sunshine 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Cloud3pm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Multicollinearity: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-"/>
            </a:pP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MaxTemp and Temp3pm</a:t>
            </a:r>
            <a:endParaRPr i="1"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-"/>
            </a:pPr>
            <a:r>
              <a:rPr i="1" lang="en" sz="1300">
                <a:latin typeface="Open Sans Light"/>
                <a:ea typeface="Open Sans Light"/>
                <a:cs typeface="Open Sans Light"/>
                <a:sym typeface="Open Sans Light"/>
              </a:rPr>
              <a:t>Pressure9am and Pressure3pm</a:t>
            </a:r>
            <a:endParaRPr i="1"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725" y="1223950"/>
            <a:ext cx="5044350" cy="373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623400" y="281225"/>
            <a:ext cx="79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Pre-Processing Data</a:t>
            </a:r>
            <a:endParaRPr sz="45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683050" y="1270650"/>
            <a:ext cx="39477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In order to reduce multicollinearity, the variables Temp9am, Temp3pm, and Pressure9am were removed from the data set. Now there are no relationships with a correlation stronger than .75 in this new correlation matrix.</a:t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 Light"/>
                <a:ea typeface="Open Sans Light"/>
                <a:cs typeface="Open Sans Light"/>
                <a:sym typeface="Open Sans Light"/>
              </a:rPr>
              <a:t>In addition, blank records were deleted from the data set.</a:t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825" y="1197987"/>
            <a:ext cx="3616926" cy="355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0" l="1477" r="0" t="0"/>
          <a:stretch/>
        </p:blipFill>
        <p:spPr>
          <a:xfrm>
            <a:off x="778650" y="3205575"/>
            <a:ext cx="3466425" cy="6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50" y="3945575"/>
            <a:ext cx="4553125" cy="7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506250" y="3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4520">
                <a:latin typeface="Times New Roman"/>
                <a:ea typeface="Times New Roman"/>
                <a:cs typeface="Times New Roman"/>
                <a:sym typeface="Times New Roman"/>
              </a:rPr>
              <a:t>Pre-Processing Data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549300" y="1170925"/>
            <a:ext cx="402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Dummy variables were created for the variables </a:t>
            </a:r>
            <a:r>
              <a:rPr i="1" lang="en" sz="1500">
                <a:latin typeface="Open Sans Light"/>
                <a:ea typeface="Open Sans Light"/>
                <a:cs typeface="Open Sans Light"/>
                <a:sym typeface="Open Sans Light"/>
              </a:rPr>
              <a:t>Location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500">
                <a:latin typeface="Open Sans Light"/>
                <a:ea typeface="Open Sans Light"/>
                <a:cs typeface="Open Sans Light"/>
                <a:sym typeface="Open Sans Light"/>
              </a:rPr>
              <a:t>WindGustDir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500">
                <a:latin typeface="Open Sans Light"/>
                <a:ea typeface="Open Sans Light"/>
                <a:cs typeface="Open Sans Light"/>
                <a:sym typeface="Open Sans Light"/>
              </a:rPr>
              <a:t>WindDir9am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500">
                <a:latin typeface="Open Sans Light"/>
                <a:ea typeface="Open Sans Light"/>
                <a:cs typeface="Open Sans Light"/>
                <a:sym typeface="Open Sans Light"/>
              </a:rPr>
              <a:t>WindDir3pm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i="1" lang="en" sz="1500">
                <a:latin typeface="Open Sans Light"/>
                <a:ea typeface="Open Sans Light"/>
                <a:cs typeface="Open Sans Light"/>
                <a:sym typeface="Open Sans Light"/>
              </a:rPr>
              <a:t>RainToday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, and </a:t>
            </a:r>
            <a:r>
              <a:rPr i="1" lang="en" sz="1500">
                <a:latin typeface="Open Sans Light"/>
                <a:ea typeface="Open Sans Light"/>
                <a:cs typeface="Open Sans Light"/>
                <a:sym typeface="Open Sans Light"/>
              </a:rPr>
              <a:t>Month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Per the directions, all locations were removed from the data set.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4297" l="497" r="0" t="0"/>
          <a:stretch/>
        </p:blipFill>
        <p:spPr>
          <a:xfrm>
            <a:off x="641000" y="2903825"/>
            <a:ext cx="8594700" cy="10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7441" l="1127" r="0" t="0"/>
          <a:stretch/>
        </p:blipFill>
        <p:spPr>
          <a:xfrm>
            <a:off x="641000" y="4137675"/>
            <a:ext cx="2998574" cy="6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